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Advent Pro SemiBold"/>
      <p:regular r:id="rId27"/>
      <p:bold r:id="rId28"/>
      <p:italic r:id="rId29"/>
      <p:boldItalic r:id="rId30"/>
    </p:embeddedFont>
    <p:embeddedFont>
      <p:font typeface="Fira Sans Extra Condensed Medium"/>
      <p:regular r:id="rId31"/>
      <p:bold r:id="rId32"/>
      <p:italic r:id="rId33"/>
      <p:boldItalic r:id="rId34"/>
    </p:embeddedFont>
    <p:embeddedFont>
      <p:font typeface="Fira Sans Condensed Medium"/>
      <p:regular r:id="rId35"/>
      <p:bold r:id="rId36"/>
      <p:italic r:id="rId37"/>
      <p:boldItalic r:id="rId38"/>
    </p:embeddedFont>
    <p:embeddedFont>
      <p:font typeface="Maven Pro"/>
      <p:regular r:id="rId39"/>
      <p:bold r:id="rId40"/>
    </p:embeddedFont>
    <p:embeddedFont>
      <p:font typeface="Share Tech"/>
      <p:regular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C6D2BEC-527A-42B7-9DDB-3D306BD582B1}">
  <a:tblStyle styleId="{7C6D2BEC-527A-42B7-9DDB-3D306BD582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avenPro-bold.fntdata"/><Relationship Id="rId20" Type="http://schemas.openxmlformats.org/officeDocument/2006/relationships/slide" Target="slides/slide15.xml"/><Relationship Id="rId41" Type="http://schemas.openxmlformats.org/officeDocument/2006/relationships/font" Target="fonts/ShareTech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AdventProSemiBold-bold.fntdata"/><Relationship Id="rId27" Type="http://schemas.openxmlformats.org/officeDocument/2006/relationships/font" Target="fonts/AdventPro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dventProSemiBold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ExtraCondensedMedium-regular.fntdata"/><Relationship Id="rId30" Type="http://schemas.openxmlformats.org/officeDocument/2006/relationships/font" Target="fonts/AdventProSemiBold-boldItalic.fntdata"/><Relationship Id="rId11" Type="http://schemas.openxmlformats.org/officeDocument/2006/relationships/slide" Target="slides/slide6.xml"/><Relationship Id="rId33" Type="http://schemas.openxmlformats.org/officeDocument/2006/relationships/font" Target="fonts/FiraSansExtraCondensedMedium-italic.fntdata"/><Relationship Id="rId10" Type="http://schemas.openxmlformats.org/officeDocument/2006/relationships/slide" Target="slides/slide5.xml"/><Relationship Id="rId32" Type="http://schemas.openxmlformats.org/officeDocument/2006/relationships/font" Target="fonts/FiraSansExtraCondensedMedium-bold.fntdata"/><Relationship Id="rId13" Type="http://schemas.openxmlformats.org/officeDocument/2006/relationships/slide" Target="slides/slide8.xml"/><Relationship Id="rId35" Type="http://schemas.openxmlformats.org/officeDocument/2006/relationships/font" Target="fonts/FiraSansCondensedMedium-regular.fntdata"/><Relationship Id="rId12" Type="http://schemas.openxmlformats.org/officeDocument/2006/relationships/slide" Target="slides/slide7.xml"/><Relationship Id="rId34" Type="http://schemas.openxmlformats.org/officeDocument/2006/relationships/font" Target="fonts/FiraSansExtraCondensed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FiraSansCondensedMedium-italic.fntdata"/><Relationship Id="rId14" Type="http://schemas.openxmlformats.org/officeDocument/2006/relationships/slide" Target="slides/slide9.xml"/><Relationship Id="rId36" Type="http://schemas.openxmlformats.org/officeDocument/2006/relationships/font" Target="fonts/FiraSansCondensedMedium-bold.fntdata"/><Relationship Id="rId17" Type="http://schemas.openxmlformats.org/officeDocument/2006/relationships/slide" Target="slides/slide12.xml"/><Relationship Id="rId39" Type="http://schemas.openxmlformats.org/officeDocument/2006/relationships/font" Target="fonts/MavenPro-regular.fntdata"/><Relationship Id="rId16" Type="http://schemas.openxmlformats.org/officeDocument/2006/relationships/slide" Target="slides/slide11.xml"/><Relationship Id="rId38" Type="http://schemas.openxmlformats.org/officeDocument/2006/relationships/font" Target="fonts/FiraSansCondensedMedium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d05942ff38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2d05942ff38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2d05942ff38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2d05942ff38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2d05942ff38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2d05942ff38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d05942ff38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d05942ff38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2d05942ff38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2d05942ff38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1ff1d3d9910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1ff1d3d9910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1ff1d3d9910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1ff1d3d9910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1ff1d3d9910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1ff1d3d9910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2d05942ff38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2d05942ff38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2d05942ff38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2d05942ff38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2d05942ff38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2d05942ff3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2d05942ff38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2d05942ff38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d09523f2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2d09523f2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d05942ff3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2d05942ff3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d05942ff3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2d05942ff3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2d05942ff38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2d05942ff38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1" name="Google Shape;271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0" name="Google Shape;310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3" name="Google Shape;363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6" name="Google Shape;376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2" name="Google Shape;412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811325" y="1469025"/>
            <a:ext cx="2938800" cy="29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nodejs.org/en" TargetMode="External"/><Relationship Id="rId4" Type="http://schemas.openxmlformats.org/officeDocument/2006/relationships/hyperlink" Target="https://www.sqlitetutorial.net/sqlite-nodejs/connect/" TargetMode="External"/><Relationship Id="rId5" Type="http://schemas.openxmlformats.org/officeDocument/2006/relationships/hyperlink" Target="https://www.sqlite.org/" TargetMode="External"/><Relationship Id="rId6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3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Boosung Kim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Christian Gonzalez</a:t>
            </a:r>
            <a:endParaRPr/>
          </a:p>
        </p:txBody>
      </p:sp>
      <p:sp>
        <p:nvSpPr>
          <p:cNvPr id="432" name="Google Shape;432;p23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University Library Database </a:t>
            </a:r>
            <a:r>
              <a:rPr lang="en">
                <a:solidFill>
                  <a:schemeClr val="accent2"/>
                </a:solidFill>
              </a:rPr>
              <a:t>Project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33" name="Google Shape;433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" name="Google Shape;439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0" name="Google Shape;440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3" name="Google Shape;443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6" name="Google Shape;446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9" name="Google Shape;449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1" name="Google Shape;451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2" name="Google Shape;452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" name="Google Shape;454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5" name="Google Shape;455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2"/>
          <p:cNvSpPr txBox="1"/>
          <p:nvPr>
            <p:ph type="ctrTitle"/>
          </p:nvPr>
        </p:nvSpPr>
        <p:spPr>
          <a:xfrm>
            <a:off x="145775" y="138500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Schema (2) - Students</a:t>
            </a:r>
            <a:endParaRPr/>
          </a:p>
        </p:txBody>
      </p:sp>
      <p:graphicFrame>
        <p:nvGraphicFramePr>
          <p:cNvPr id="710" name="Google Shape;710;p32"/>
          <p:cNvGraphicFramePr/>
          <p:nvPr/>
        </p:nvGraphicFramePr>
        <p:xfrm>
          <a:off x="952500" y="1733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{7C6D2BEC-527A-42B7-9DDB-3D306BD582B1}</a:tableStyleId>
              </a:tblPr>
              <a:tblGrid>
                <a:gridCol w="1448600"/>
                <a:gridCol w="1563400"/>
                <a:gridCol w="4227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Attribute Name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Data Type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Brief Description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Student_ID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Primary key, char(9), not null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unique identification number for students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Email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varchar(255)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An assigned email address for a student (</a:t>
                      </a:r>
                      <a:r>
                        <a:rPr b="1" lang="en">
                          <a:solidFill>
                            <a:schemeClr val="lt1"/>
                          </a:solidFill>
                        </a:rPr>
                        <a:t>CONSIDER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: Constraints)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Department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varchar(100)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student’s academic department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Name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varchar(100)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student’s full name (first, middle, and last).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33"/>
          <p:cNvSpPr txBox="1"/>
          <p:nvPr>
            <p:ph type="ctrTitle"/>
          </p:nvPr>
        </p:nvSpPr>
        <p:spPr>
          <a:xfrm>
            <a:off x="145775" y="138500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Schema (3) - Faculty</a:t>
            </a:r>
            <a:endParaRPr/>
          </a:p>
        </p:txBody>
      </p:sp>
      <p:graphicFrame>
        <p:nvGraphicFramePr>
          <p:cNvPr id="716" name="Google Shape;716;p33"/>
          <p:cNvGraphicFramePr/>
          <p:nvPr/>
        </p:nvGraphicFramePr>
        <p:xfrm>
          <a:off x="952500" y="1581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{7C6D2BEC-527A-42B7-9DDB-3D306BD582B1}</a:tableStyleId>
              </a:tblPr>
              <a:tblGrid>
                <a:gridCol w="1494500"/>
                <a:gridCol w="1460100"/>
                <a:gridCol w="42844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Attribute Name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Data Type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Brief Description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Faculty_ID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Primary key, 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char(9), not null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unique identification number for faculty members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Email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varchar(255)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An assigned email address for a faculty member (</a:t>
                      </a:r>
                      <a:r>
                        <a:rPr b="1" lang="en">
                          <a:solidFill>
                            <a:schemeClr val="lt1"/>
                          </a:solidFill>
                        </a:rPr>
                        <a:t>CONSIDER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: Constraints)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Department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varchar(100)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faculty member’s academic department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Name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varchar(100)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faculty member’s full name (first, middle, and last)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4"/>
          <p:cNvSpPr txBox="1"/>
          <p:nvPr>
            <p:ph type="ctrTitle"/>
          </p:nvPr>
        </p:nvSpPr>
        <p:spPr>
          <a:xfrm>
            <a:off x="145775" y="138500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Schema (4) - Librarians</a:t>
            </a:r>
            <a:endParaRPr/>
          </a:p>
        </p:txBody>
      </p:sp>
      <p:graphicFrame>
        <p:nvGraphicFramePr>
          <p:cNvPr id="722" name="Google Shape;722;p34"/>
          <p:cNvGraphicFramePr/>
          <p:nvPr/>
        </p:nvGraphicFramePr>
        <p:xfrm>
          <a:off x="952500" y="1657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{7C6D2BEC-527A-42B7-9DDB-3D306BD582B1}</a:tableStyleId>
              </a:tblPr>
              <a:tblGrid>
                <a:gridCol w="1402675"/>
                <a:gridCol w="1425625"/>
                <a:gridCol w="4410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Attribute Name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Data Type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Brief Description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Librarian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_ID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Primary key, 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char(9), not null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unique identification number for librarian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Email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varchar(255)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An assigned email address for a librarian (</a:t>
                      </a:r>
                      <a:r>
                        <a:rPr b="1" lang="en">
                          <a:solidFill>
                            <a:schemeClr val="lt1"/>
                          </a:solidFill>
                        </a:rPr>
                        <a:t>CONSIDER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: Constraints)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Name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varchar(100)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librarian’s full name (first, middle, and last)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35"/>
          <p:cNvSpPr txBox="1"/>
          <p:nvPr>
            <p:ph type="ctrTitle"/>
          </p:nvPr>
        </p:nvSpPr>
        <p:spPr>
          <a:xfrm>
            <a:off x="145775" y="138500"/>
            <a:ext cx="5023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Schema (5) - Transactions</a:t>
            </a:r>
            <a:endParaRPr/>
          </a:p>
        </p:txBody>
      </p:sp>
      <p:graphicFrame>
        <p:nvGraphicFramePr>
          <p:cNvPr id="728" name="Google Shape;728;p35"/>
          <p:cNvGraphicFramePr/>
          <p:nvPr/>
        </p:nvGraphicFramePr>
        <p:xfrm>
          <a:off x="723900" y="819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{7C6D2BEC-527A-42B7-9DDB-3D306BD582B1}</a:tableStyleId>
              </a:tblPr>
              <a:tblGrid>
                <a:gridCol w="1517475"/>
                <a:gridCol w="2447450"/>
                <a:gridCol w="3503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Attribute Name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Data Type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Brief Description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Transaction_ID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Primary key, char(9), not null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A unique identification for each transaction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Librarian_ID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Foreign key,  char(9), not null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A unique identification number for librarian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Student_ID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Foreign key, char(9), can be null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A unique identification number for students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Faculty_ID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Foreign key, char(9), can be null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A unique identification number for faculty members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Book_ID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Foreign key, char(9), not null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A unique identification number for books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Returned_Date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Date, can be null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CONSIDER:</a:t>
                      </a:r>
                      <a:r>
                        <a:rPr lang="en" sz="1300">
                          <a:solidFill>
                            <a:schemeClr val="lt1"/>
                          </a:solidFill>
                        </a:rPr>
                        <a:t> Constraints. The date that a loaned book was returned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Borrowed_Date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</a:rPr>
                        <a:t>Date, can not be null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</a:rPr>
                        <a:t>CONSIDER:</a:t>
                      </a:r>
                      <a:r>
                        <a:rPr lang="en" sz="1300">
                          <a:solidFill>
                            <a:schemeClr val="lt1"/>
                          </a:solidFill>
                        </a:rPr>
                        <a:t> Constraints. The date that a loan book was taken out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36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Details</a:t>
            </a:r>
            <a:endParaRPr sz="3000"/>
          </a:p>
        </p:txBody>
      </p:sp>
      <p:sp>
        <p:nvSpPr>
          <p:cNvPr id="734" name="Google Shape;734;p36"/>
          <p:cNvSpPr txBox="1"/>
          <p:nvPr>
            <p:ph idx="2" type="ctrTitle"/>
          </p:nvPr>
        </p:nvSpPr>
        <p:spPr>
          <a:xfrm>
            <a:off x="5521150" y="1373200"/>
            <a:ext cx="30258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Entity-Relationship Model</a:t>
            </a:r>
            <a:endParaRPr/>
          </a:p>
        </p:txBody>
      </p:sp>
      <p:sp>
        <p:nvSpPr>
          <p:cNvPr id="735" name="Google Shape;735;p36"/>
          <p:cNvSpPr txBox="1"/>
          <p:nvPr>
            <p:ph idx="4" type="ctrTitle"/>
          </p:nvPr>
        </p:nvSpPr>
        <p:spPr>
          <a:xfrm>
            <a:off x="1116851" y="2778800"/>
            <a:ext cx="20847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Schema</a:t>
            </a:r>
            <a:endParaRPr/>
          </a:p>
        </p:txBody>
      </p:sp>
      <p:sp>
        <p:nvSpPr>
          <p:cNvPr id="736" name="Google Shape;736;p36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Built with HTML, JavaScript, Node.js, and Sqlite3</a:t>
            </a:r>
            <a:endParaRPr/>
          </a:p>
        </p:txBody>
      </p:sp>
      <p:sp>
        <p:nvSpPr>
          <p:cNvPr id="737" name="Google Shape;737;p36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Design</a:t>
            </a:r>
            <a:endParaRPr/>
          </a:p>
        </p:txBody>
      </p:sp>
      <p:sp>
        <p:nvSpPr>
          <p:cNvPr id="738" name="Google Shape;738;p36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Underlying DBMS is SQLite (familiar). </a:t>
            </a:r>
            <a:endParaRPr/>
          </a:p>
        </p:txBody>
      </p:sp>
      <p:sp>
        <p:nvSpPr>
          <p:cNvPr id="739" name="Google Shape;739;p36"/>
          <p:cNvSpPr txBox="1"/>
          <p:nvPr>
            <p:ph idx="3" type="subTitle"/>
          </p:nvPr>
        </p:nvSpPr>
        <p:spPr>
          <a:xfrm>
            <a:off x="604430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Guide the structure of our database.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36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meat and bones of our database.</a:t>
            </a:r>
            <a:endParaRPr/>
          </a:p>
        </p:txBody>
      </p:sp>
      <p:sp>
        <p:nvSpPr>
          <p:cNvPr id="741" name="Google Shape;741;p36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Web Application</a:t>
            </a:r>
            <a:endParaRPr u="sng"/>
          </a:p>
        </p:txBody>
      </p:sp>
      <p:sp>
        <p:nvSpPr>
          <p:cNvPr id="742" name="Google Shape;742;p36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36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36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36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6" name="Google Shape;746;p36"/>
          <p:cNvCxnSpPr>
            <a:stCxn id="742" idx="3"/>
            <a:endCxn id="744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7" name="Google Shape;747;p36"/>
          <p:cNvCxnSpPr>
            <a:stCxn id="744" idx="2"/>
            <a:endCxn id="743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8" name="Google Shape;748;p36"/>
          <p:cNvCxnSpPr>
            <a:stCxn id="743" idx="3"/>
            <a:endCxn id="745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49" name="Google Shape;749;p36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750" name="Google Shape;750;p36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" name="Google Shape;755;p36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756" name="Google Shape;756;p36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" name="Google Shape;763;p36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764" name="Google Shape;764;p36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" name="Google Shape;769;p36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770" name="Google Shape;770;p36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6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37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Notable SQL Queries</a:t>
            </a:r>
            <a:endParaRPr/>
          </a:p>
        </p:txBody>
      </p:sp>
      <p:sp>
        <p:nvSpPr>
          <p:cNvPr id="792" name="Google Shape;792;p37"/>
          <p:cNvSpPr txBox="1"/>
          <p:nvPr>
            <p:ph type="ctrTitle"/>
          </p:nvPr>
        </p:nvSpPr>
        <p:spPr>
          <a:xfrm>
            <a:off x="931224" y="891225"/>
            <a:ext cx="3039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 new book</a:t>
            </a:r>
            <a:endParaRPr/>
          </a:p>
        </p:txBody>
      </p:sp>
      <p:sp>
        <p:nvSpPr>
          <p:cNvPr id="793" name="Google Shape;793;p37"/>
          <p:cNvSpPr/>
          <p:nvPr/>
        </p:nvSpPr>
        <p:spPr>
          <a:xfrm>
            <a:off x="357309" y="365701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37"/>
          <p:cNvSpPr/>
          <p:nvPr/>
        </p:nvSpPr>
        <p:spPr>
          <a:xfrm>
            <a:off x="85868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37"/>
          <p:cNvSpPr txBox="1"/>
          <p:nvPr>
            <p:ph idx="1" type="subTitle"/>
          </p:nvPr>
        </p:nvSpPr>
        <p:spPr>
          <a:xfrm>
            <a:off x="811325" y="1469025"/>
            <a:ext cx="37521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INSERT INTO books (title, author, isbn, pub_year, category, availability, exp_return_date) 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VALUES ('title_value', 'author_value', 'isbn_value', 'pub_year_value', 'category_value', 'availability_value', NULL);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96" name="Google Shape;796;p37"/>
          <p:cNvSpPr txBox="1"/>
          <p:nvPr>
            <p:ph idx="1" type="subTitle"/>
          </p:nvPr>
        </p:nvSpPr>
        <p:spPr>
          <a:xfrm>
            <a:off x="4834725" y="1469025"/>
            <a:ext cx="40044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'INSERT INTO books (book_id, title, author, isbn, pub_year, category, availability, exp_return_date) VALUES (?, ?, ?, ?, ?, ?, ?, ?)'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isbn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author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isbn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pub_year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category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availability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97" name="Google Shape;797;p37"/>
          <p:cNvSpPr txBox="1"/>
          <p:nvPr>
            <p:ph type="ctrTitle"/>
          </p:nvPr>
        </p:nvSpPr>
        <p:spPr>
          <a:xfrm>
            <a:off x="931224" y="2843550"/>
            <a:ext cx="3039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Borrow a book</a:t>
            </a:r>
            <a:endParaRPr/>
          </a:p>
        </p:txBody>
      </p:sp>
      <p:sp>
        <p:nvSpPr>
          <p:cNvPr id="798" name="Google Shape;798;p37"/>
          <p:cNvSpPr txBox="1"/>
          <p:nvPr>
            <p:ph idx="1" type="subTitle"/>
          </p:nvPr>
        </p:nvSpPr>
        <p:spPr>
          <a:xfrm>
            <a:off x="811325" y="3421350"/>
            <a:ext cx="37521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INSERT INTO transactions (book_id, librarian_id, checkout_date, student_id) 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VALUES (?, ?, ?, ?)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99" name="Google Shape;799;p37"/>
          <p:cNvSpPr txBox="1"/>
          <p:nvPr>
            <p:ph idx="1" type="subTitle"/>
          </p:nvPr>
        </p:nvSpPr>
        <p:spPr>
          <a:xfrm>
            <a:off x="4834725" y="3421350"/>
            <a:ext cx="40044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"INSERT INTO transactions (book_id, librarian_id, checkout_date, student_id) VALUES (?, ?, ?, ?)"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bookIsbn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librarianId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checkoutDate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studentId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586C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38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Notable SQL Queries</a:t>
            </a:r>
            <a:endParaRPr/>
          </a:p>
        </p:txBody>
      </p:sp>
      <p:sp>
        <p:nvSpPr>
          <p:cNvPr id="805" name="Google Shape;805;p38"/>
          <p:cNvSpPr txBox="1"/>
          <p:nvPr>
            <p:ph type="ctrTitle"/>
          </p:nvPr>
        </p:nvSpPr>
        <p:spPr>
          <a:xfrm>
            <a:off x="931225" y="1243475"/>
            <a:ext cx="37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all the books a student borrowed</a:t>
            </a:r>
            <a:endParaRPr/>
          </a:p>
        </p:txBody>
      </p:sp>
      <p:sp>
        <p:nvSpPr>
          <p:cNvPr id="806" name="Google Shape;806;p38"/>
          <p:cNvSpPr/>
          <p:nvPr/>
        </p:nvSpPr>
        <p:spPr>
          <a:xfrm>
            <a:off x="357309" y="365701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8"/>
          <p:cNvSpPr/>
          <p:nvPr/>
        </p:nvSpPr>
        <p:spPr>
          <a:xfrm>
            <a:off x="85868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38"/>
          <p:cNvSpPr txBox="1"/>
          <p:nvPr>
            <p:ph idx="1" type="subTitle"/>
          </p:nvPr>
        </p:nvSpPr>
        <p:spPr>
          <a:xfrm>
            <a:off x="931225" y="1821275"/>
            <a:ext cx="4004400" cy="18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openDb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`</a:t>
            </a:r>
            <a:endParaRPr sz="8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SELECT books.title, books.author, transactions.book_id, transactions.checkout_date</a:t>
            </a:r>
            <a:endParaRPr sz="8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FROM transactions</a:t>
            </a:r>
            <a:endParaRPr sz="8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INNER JOIN books ON transactions.book_id = books.isbn</a:t>
            </a:r>
            <a:endParaRPr sz="8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WHERE transactions.student_id = ? AND transactions.checkin_date IS NULL`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borrowedBooks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all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studentId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C586C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09" name="Google Shape;809;p38"/>
          <p:cNvSpPr txBox="1"/>
          <p:nvPr>
            <p:ph type="ctrTitle"/>
          </p:nvPr>
        </p:nvSpPr>
        <p:spPr>
          <a:xfrm>
            <a:off x="4834724" y="1243475"/>
            <a:ext cx="3039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all borrowed books per genre</a:t>
            </a:r>
            <a:endParaRPr/>
          </a:p>
        </p:txBody>
      </p:sp>
      <p:sp>
        <p:nvSpPr>
          <p:cNvPr id="810" name="Google Shape;810;p38"/>
          <p:cNvSpPr txBox="1"/>
          <p:nvPr>
            <p:ph idx="1" type="subTitle"/>
          </p:nvPr>
        </p:nvSpPr>
        <p:spPr>
          <a:xfrm>
            <a:off x="4834725" y="1865600"/>
            <a:ext cx="4004400" cy="24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openDb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`</a:t>
            </a:r>
            <a:endParaRPr sz="10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SELECT books.category, COUNT(*) as count</a:t>
            </a:r>
            <a:endParaRPr sz="10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transactions</a:t>
            </a:r>
            <a:endParaRPr sz="10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INNER JOIN books ON transactions.book_id = books.isbn</a:t>
            </a:r>
            <a:endParaRPr sz="10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GROUP BY books.categor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`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borrowedBooksPerGenre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all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586C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3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Notable SQL Queries</a:t>
            </a:r>
            <a:endParaRPr/>
          </a:p>
        </p:txBody>
      </p:sp>
      <p:sp>
        <p:nvSpPr>
          <p:cNvPr id="816" name="Google Shape;816;p39"/>
          <p:cNvSpPr txBox="1"/>
          <p:nvPr>
            <p:ph type="ctrTitle"/>
          </p:nvPr>
        </p:nvSpPr>
        <p:spPr>
          <a:xfrm>
            <a:off x="931224" y="891225"/>
            <a:ext cx="3039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for a book</a:t>
            </a:r>
            <a:endParaRPr/>
          </a:p>
        </p:txBody>
      </p:sp>
      <p:sp>
        <p:nvSpPr>
          <p:cNvPr id="817" name="Google Shape;817;p39"/>
          <p:cNvSpPr/>
          <p:nvPr/>
        </p:nvSpPr>
        <p:spPr>
          <a:xfrm>
            <a:off x="357309" y="365701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39"/>
          <p:cNvSpPr/>
          <p:nvPr/>
        </p:nvSpPr>
        <p:spPr>
          <a:xfrm>
            <a:off x="85868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39"/>
          <p:cNvSpPr txBox="1"/>
          <p:nvPr>
            <p:ph idx="1" type="subTitle"/>
          </p:nvPr>
        </p:nvSpPr>
        <p:spPr>
          <a:xfrm>
            <a:off x="811325" y="1469025"/>
            <a:ext cx="37521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SELECT * FROM books WHERE author LIKE ? AND category LIKE ?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20" name="Google Shape;820;p39"/>
          <p:cNvSpPr txBox="1"/>
          <p:nvPr>
            <p:ph idx="1" type="subTitle"/>
          </p:nvPr>
        </p:nvSpPr>
        <p:spPr>
          <a:xfrm>
            <a:off x="4877050" y="891225"/>
            <a:ext cx="4004400" cy="3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conditions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author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conditions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"author LIKE ?"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'%'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author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'%'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}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isbn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conditions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"isbn = ?"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isbn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}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category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conditions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"category LIKE ?"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'%'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category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'%'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}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conditions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"title LIKE ?"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'%'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'%'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}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queryString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`SELECT * FROM books WHERE </a:t>
            </a:r>
            <a:r>
              <a:rPr lang="en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conditions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' AND '</a:t>
            </a:r>
            <a:r>
              <a:rPr lang="en" sz="8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8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`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"Executing query:"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queryString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85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lang="en" sz="8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  </a:t>
            </a:r>
            <a:r>
              <a:rPr lang="en" sz="85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// Log the final query</a:t>
            </a:r>
            <a:endParaRPr sz="85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C586C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40"/>
          <p:cNvSpPr txBox="1"/>
          <p:nvPr>
            <p:ph type="title"/>
          </p:nvPr>
        </p:nvSpPr>
        <p:spPr>
          <a:xfrm>
            <a:off x="1733700" y="195660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41"/>
          <p:cNvSpPr txBox="1"/>
          <p:nvPr>
            <p:ph type="ctrTitle"/>
          </p:nvPr>
        </p:nvSpPr>
        <p:spPr>
          <a:xfrm>
            <a:off x="4553475" y="217425"/>
            <a:ext cx="2622000" cy="133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5"/>
                </a:solidFill>
              </a:rPr>
              <a:t>Key Findings &amp; Insights</a:t>
            </a:r>
            <a:endParaRPr sz="3600">
              <a:solidFill>
                <a:schemeClr val="accent5"/>
              </a:solidFill>
            </a:endParaRPr>
          </a:p>
        </p:txBody>
      </p:sp>
      <p:sp>
        <p:nvSpPr>
          <p:cNvPr id="831" name="Google Shape;831;p41"/>
          <p:cNvSpPr txBox="1"/>
          <p:nvPr>
            <p:ph idx="4294967295" type="ctrTitle"/>
          </p:nvPr>
        </p:nvSpPr>
        <p:spPr>
          <a:xfrm>
            <a:off x="1083627" y="1348425"/>
            <a:ext cx="2066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832" name="Google Shape;832;p41"/>
          <p:cNvSpPr txBox="1"/>
          <p:nvPr/>
        </p:nvSpPr>
        <p:spPr>
          <a:xfrm>
            <a:off x="1007425" y="1926225"/>
            <a:ext cx="2935200" cy="26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ven Pro"/>
              <a:buChar char="●"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Creating an ER diagram that captures all desired database functionalities and relationships.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ven Pro"/>
              <a:buChar char="●"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Deciding on an efficient data schema (good data types, constraints, keys). 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ven Pro"/>
              <a:buChar char="●"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Freshening up on old skills such as JavaScript and Node.js to build both a front-end and backend all in the same 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language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. 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ven Pro"/>
              <a:buChar char="●"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Authentification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ven Pro"/>
              <a:buChar char="●"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Sqlite3 (Node.js module) to interact with our Sqlite database. 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833" name="Google Shape;83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0450" y="1661715"/>
            <a:ext cx="2066100" cy="55681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834" name="Google Shape;83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2100" y="2004400"/>
            <a:ext cx="655800" cy="6558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5400000" dist="76200">
              <a:srgbClr val="000000">
                <a:alpha val="50000"/>
              </a:srgbClr>
            </a:outerShdw>
          </a:effectLst>
        </p:spPr>
      </p:pic>
      <p:pic>
        <p:nvPicPr>
          <p:cNvPr id="835" name="Google Shape;835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6425" y="2404926"/>
            <a:ext cx="876789" cy="797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85725">
              <a:srgbClr val="000000">
                <a:alpha val="50000"/>
              </a:srgbClr>
            </a:outerShdw>
          </a:effectLst>
        </p:spPr>
      </p:pic>
      <p:pic>
        <p:nvPicPr>
          <p:cNvPr id="836" name="Google Shape;836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90300" y="3506050"/>
            <a:ext cx="1792676" cy="849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837" name="Google Shape;837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30649" y="3113075"/>
            <a:ext cx="841249" cy="1148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4"/>
          <p:cNvSpPr txBox="1"/>
          <p:nvPr>
            <p:ph idx="13" type="ctrTitle"/>
          </p:nvPr>
        </p:nvSpPr>
        <p:spPr>
          <a:xfrm>
            <a:off x="4708055" y="1736396"/>
            <a:ext cx="1717200" cy="40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Technical Details</a:t>
            </a:r>
            <a:endParaRPr sz="1800"/>
          </a:p>
        </p:txBody>
      </p:sp>
      <p:sp>
        <p:nvSpPr>
          <p:cNvPr id="463" name="Google Shape;463;p24"/>
          <p:cNvSpPr txBox="1"/>
          <p:nvPr>
            <p:ph idx="1" type="subTitle"/>
          </p:nvPr>
        </p:nvSpPr>
        <p:spPr>
          <a:xfrm>
            <a:off x="4781225" y="1970901"/>
            <a:ext cx="13374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We’ll explain our DBMS choice and associated documents</a:t>
            </a:r>
            <a:endParaRPr sz="1200"/>
          </a:p>
        </p:txBody>
      </p:sp>
      <p:sp>
        <p:nvSpPr>
          <p:cNvPr id="464" name="Google Shape;464;p24"/>
          <p:cNvSpPr txBox="1"/>
          <p:nvPr>
            <p:ph idx="4" type="ctrTitle"/>
          </p:nvPr>
        </p:nvSpPr>
        <p:spPr>
          <a:xfrm>
            <a:off x="2631091" y="1892646"/>
            <a:ext cx="1057500" cy="40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System Overview</a:t>
            </a:r>
            <a:endParaRPr sz="1800"/>
          </a:p>
        </p:txBody>
      </p:sp>
      <p:sp>
        <p:nvSpPr>
          <p:cNvPr id="465" name="Google Shape;465;p24"/>
          <p:cNvSpPr txBox="1"/>
          <p:nvPr>
            <p:ph type="ctrTitle"/>
          </p:nvPr>
        </p:nvSpPr>
        <p:spPr>
          <a:xfrm>
            <a:off x="556622" y="1714096"/>
            <a:ext cx="1641600" cy="40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Brief Intro</a:t>
            </a:r>
            <a:endParaRPr sz="1800"/>
          </a:p>
        </p:txBody>
      </p:sp>
      <p:sp>
        <p:nvSpPr>
          <p:cNvPr id="466" name="Google Shape;466;p24"/>
          <p:cNvSpPr txBox="1"/>
          <p:nvPr>
            <p:ph idx="2" type="subTitle"/>
          </p:nvPr>
        </p:nvSpPr>
        <p:spPr>
          <a:xfrm>
            <a:off x="557175" y="1975339"/>
            <a:ext cx="13389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We’ll provide a brief </a:t>
            </a:r>
            <a:r>
              <a:rPr lang="en" sz="1200"/>
              <a:t>introduction to our project</a:t>
            </a:r>
            <a:r>
              <a:rPr lang="en" sz="1200"/>
              <a:t> </a:t>
            </a:r>
            <a:endParaRPr sz="1200"/>
          </a:p>
        </p:txBody>
      </p:sp>
      <p:sp>
        <p:nvSpPr>
          <p:cNvPr id="467" name="Google Shape;467;p24"/>
          <p:cNvSpPr txBox="1"/>
          <p:nvPr>
            <p:ph idx="3" type="title"/>
          </p:nvPr>
        </p:nvSpPr>
        <p:spPr>
          <a:xfrm>
            <a:off x="556634" y="1312701"/>
            <a:ext cx="1337400" cy="4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01</a:t>
            </a:r>
            <a:endParaRPr sz="3200"/>
          </a:p>
        </p:txBody>
      </p:sp>
      <p:sp>
        <p:nvSpPr>
          <p:cNvPr id="468" name="Google Shape;468;p24"/>
          <p:cNvSpPr txBox="1"/>
          <p:nvPr>
            <p:ph idx="5" type="subTitle"/>
          </p:nvPr>
        </p:nvSpPr>
        <p:spPr>
          <a:xfrm>
            <a:off x="2631100" y="2110778"/>
            <a:ext cx="13389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We’ll explain key functionalities that our system offers</a:t>
            </a:r>
            <a:endParaRPr sz="1200"/>
          </a:p>
        </p:txBody>
      </p:sp>
      <p:sp>
        <p:nvSpPr>
          <p:cNvPr id="469" name="Google Shape;469;p24"/>
          <p:cNvSpPr txBox="1"/>
          <p:nvPr>
            <p:ph idx="6" type="title"/>
          </p:nvPr>
        </p:nvSpPr>
        <p:spPr>
          <a:xfrm>
            <a:off x="2630573" y="1312701"/>
            <a:ext cx="1337400" cy="4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02</a:t>
            </a:r>
            <a:endParaRPr sz="3200"/>
          </a:p>
        </p:txBody>
      </p:sp>
      <p:sp>
        <p:nvSpPr>
          <p:cNvPr id="470" name="Google Shape;470;p24"/>
          <p:cNvSpPr txBox="1"/>
          <p:nvPr>
            <p:ph idx="7" type="ctrTitle"/>
          </p:nvPr>
        </p:nvSpPr>
        <p:spPr>
          <a:xfrm>
            <a:off x="223675" y="193550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71" name="Google Shape;471;p24"/>
          <p:cNvSpPr txBox="1"/>
          <p:nvPr>
            <p:ph idx="9" type="title"/>
          </p:nvPr>
        </p:nvSpPr>
        <p:spPr>
          <a:xfrm>
            <a:off x="4707066" y="1312701"/>
            <a:ext cx="1337400" cy="4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03</a:t>
            </a:r>
            <a:endParaRPr sz="3200"/>
          </a:p>
        </p:txBody>
      </p:sp>
      <p:sp>
        <p:nvSpPr>
          <p:cNvPr id="472" name="Google Shape;472;p24"/>
          <p:cNvSpPr/>
          <p:nvPr/>
        </p:nvSpPr>
        <p:spPr>
          <a:xfrm>
            <a:off x="557172" y="714394"/>
            <a:ext cx="628500" cy="58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4"/>
          <p:cNvSpPr/>
          <p:nvPr/>
        </p:nvSpPr>
        <p:spPr>
          <a:xfrm>
            <a:off x="2631110" y="714394"/>
            <a:ext cx="628500" cy="58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24"/>
          <p:cNvSpPr/>
          <p:nvPr/>
        </p:nvSpPr>
        <p:spPr>
          <a:xfrm>
            <a:off x="4707604" y="714394"/>
            <a:ext cx="628500" cy="58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5" name="Google Shape;475;p24"/>
          <p:cNvCxnSpPr>
            <a:stCxn id="472" idx="1"/>
            <a:endCxn id="467" idx="1"/>
          </p:cNvCxnSpPr>
          <p:nvPr/>
        </p:nvCxnSpPr>
        <p:spPr>
          <a:xfrm flipH="1">
            <a:off x="556572" y="1006294"/>
            <a:ext cx="600" cy="510900"/>
          </a:xfrm>
          <a:prstGeom prst="bentConnector3">
            <a:avLst>
              <a:gd fmla="val 3977708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24"/>
          <p:cNvCxnSpPr>
            <a:stCxn id="473" idx="1"/>
            <a:endCxn id="469" idx="1"/>
          </p:cNvCxnSpPr>
          <p:nvPr/>
        </p:nvCxnSpPr>
        <p:spPr>
          <a:xfrm flipH="1">
            <a:off x="2630510" y="1006294"/>
            <a:ext cx="600" cy="510900"/>
          </a:xfrm>
          <a:prstGeom prst="bentConnector3">
            <a:avLst>
              <a:gd fmla="val 3977708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p24"/>
          <p:cNvCxnSpPr>
            <a:stCxn id="474" idx="1"/>
            <a:endCxn id="471" idx="1"/>
          </p:cNvCxnSpPr>
          <p:nvPr/>
        </p:nvCxnSpPr>
        <p:spPr>
          <a:xfrm flipH="1">
            <a:off x="4707004" y="1006294"/>
            <a:ext cx="600" cy="510900"/>
          </a:xfrm>
          <a:prstGeom prst="bentConnector3">
            <a:avLst>
              <a:gd fmla="val 3977708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8" name="Google Shape;478;p24"/>
          <p:cNvSpPr/>
          <p:nvPr/>
        </p:nvSpPr>
        <p:spPr>
          <a:xfrm>
            <a:off x="1740971" y="850576"/>
            <a:ext cx="182066" cy="168616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4"/>
          <p:cNvSpPr/>
          <p:nvPr/>
        </p:nvSpPr>
        <p:spPr>
          <a:xfrm>
            <a:off x="5717073" y="1602966"/>
            <a:ext cx="182066" cy="168616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4"/>
          <p:cNvSpPr/>
          <p:nvPr/>
        </p:nvSpPr>
        <p:spPr>
          <a:xfrm>
            <a:off x="651315" y="789847"/>
            <a:ext cx="440165" cy="409291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p24"/>
          <p:cNvGrpSpPr/>
          <p:nvPr/>
        </p:nvGrpSpPr>
        <p:grpSpPr>
          <a:xfrm>
            <a:off x="2732475" y="800697"/>
            <a:ext cx="440203" cy="411047"/>
            <a:chOff x="3095745" y="3805393"/>
            <a:chExt cx="352840" cy="354717"/>
          </a:xfrm>
        </p:grpSpPr>
        <p:sp>
          <p:nvSpPr>
            <p:cNvPr id="482" name="Google Shape;482;p24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4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4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4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4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24"/>
          <p:cNvGrpSpPr/>
          <p:nvPr/>
        </p:nvGrpSpPr>
        <p:grpSpPr>
          <a:xfrm>
            <a:off x="4801618" y="800633"/>
            <a:ext cx="445211" cy="411063"/>
            <a:chOff x="3541011" y="3367320"/>
            <a:chExt cx="348257" cy="346188"/>
          </a:xfrm>
        </p:grpSpPr>
        <p:sp>
          <p:nvSpPr>
            <p:cNvPr id="489" name="Google Shape;489;p24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4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4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4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3" name="Google Shape;493;p24"/>
          <p:cNvSpPr txBox="1"/>
          <p:nvPr>
            <p:ph idx="13" type="ctrTitle"/>
          </p:nvPr>
        </p:nvSpPr>
        <p:spPr>
          <a:xfrm>
            <a:off x="6079655" y="3565196"/>
            <a:ext cx="1717200" cy="40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Conclusion</a:t>
            </a:r>
            <a:endParaRPr sz="1800"/>
          </a:p>
        </p:txBody>
      </p:sp>
      <p:sp>
        <p:nvSpPr>
          <p:cNvPr id="494" name="Google Shape;494;p24"/>
          <p:cNvSpPr txBox="1"/>
          <p:nvPr>
            <p:ph idx="1" type="subTitle"/>
          </p:nvPr>
        </p:nvSpPr>
        <p:spPr>
          <a:xfrm>
            <a:off x="6152825" y="3799701"/>
            <a:ext cx="13374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We’ll summarize our project and offer some concluding remarks</a:t>
            </a:r>
            <a:endParaRPr sz="1200"/>
          </a:p>
        </p:txBody>
      </p:sp>
      <p:sp>
        <p:nvSpPr>
          <p:cNvPr id="495" name="Google Shape;495;p24"/>
          <p:cNvSpPr txBox="1"/>
          <p:nvPr>
            <p:ph idx="4" type="ctrTitle"/>
          </p:nvPr>
        </p:nvSpPr>
        <p:spPr>
          <a:xfrm>
            <a:off x="4002704" y="3721450"/>
            <a:ext cx="1497600" cy="40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Key Findings &amp; Insights</a:t>
            </a:r>
            <a:endParaRPr sz="1800"/>
          </a:p>
        </p:txBody>
      </p:sp>
      <p:sp>
        <p:nvSpPr>
          <p:cNvPr id="496" name="Google Shape;496;p24"/>
          <p:cNvSpPr txBox="1"/>
          <p:nvPr>
            <p:ph type="ctrTitle"/>
          </p:nvPr>
        </p:nvSpPr>
        <p:spPr>
          <a:xfrm>
            <a:off x="1775822" y="3542896"/>
            <a:ext cx="1641600" cy="40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Demonstration</a:t>
            </a:r>
            <a:endParaRPr sz="1800"/>
          </a:p>
        </p:txBody>
      </p:sp>
      <p:sp>
        <p:nvSpPr>
          <p:cNvPr id="497" name="Google Shape;497;p24"/>
          <p:cNvSpPr txBox="1"/>
          <p:nvPr>
            <p:ph idx="2" type="subTitle"/>
          </p:nvPr>
        </p:nvSpPr>
        <p:spPr>
          <a:xfrm>
            <a:off x="1776375" y="3804139"/>
            <a:ext cx="13389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We’ll show you our work in action.</a:t>
            </a:r>
            <a:endParaRPr sz="1200"/>
          </a:p>
        </p:txBody>
      </p:sp>
      <p:sp>
        <p:nvSpPr>
          <p:cNvPr id="498" name="Google Shape;498;p24"/>
          <p:cNvSpPr txBox="1"/>
          <p:nvPr>
            <p:ph idx="3" type="title"/>
          </p:nvPr>
        </p:nvSpPr>
        <p:spPr>
          <a:xfrm>
            <a:off x="1775834" y="3141501"/>
            <a:ext cx="1337400" cy="4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04</a:t>
            </a:r>
            <a:endParaRPr sz="3200"/>
          </a:p>
        </p:txBody>
      </p:sp>
      <p:sp>
        <p:nvSpPr>
          <p:cNvPr id="499" name="Google Shape;499;p24"/>
          <p:cNvSpPr txBox="1"/>
          <p:nvPr>
            <p:ph idx="5" type="subTitle"/>
          </p:nvPr>
        </p:nvSpPr>
        <p:spPr>
          <a:xfrm>
            <a:off x="4002700" y="3939575"/>
            <a:ext cx="14976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We’ll discuss the challenges we faced and how we overcame them </a:t>
            </a:r>
            <a:endParaRPr sz="1200"/>
          </a:p>
        </p:txBody>
      </p:sp>
      <p:sp>
        <p:nvSpPr>
          <p:cNvPr id="500" name="Google Shape;500;p24"/>
          <p:cNvSpPr txBox="1"/>
          <p:nvPr>
            <p:ph idx="6" type="title"/>
          </p:nvPr>
        </p:nvSpPr>
        <p:spPr>
          <a:xfrm>
            <a:off x="4002173" y="3141501"/>
            <a:ext cx="1337400" cy="4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05</a:t>
            </a:r>
            <a:endParaRPr sz="3200"/>
          </a:p>
        </p:txBody>
      </p:sp>
      <p:sp>
        <p:nvSpPr>
          <p:cNvPr id="501" name="Google Shape;501;p24"/>
          <p:cNvSpPr txBox="1"/>
          <p:nvPr>
            <p:ph idx="9" type="title"/>
          </p:nvPr>
        </p:nvSpPr>
        <p:spPr>
          <a:xfrm>
            <a:off x="6078666" y="3141501"/>
            <a:ext cx="1337400" cy="4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06</a:t>
            </a:r>
            <a:endParaRPr sz="3200"/>
          </a:p>
        </p:txBody>
      </p:sp>
      <p:sp>
        <p:nvSpPr>
          <p:cNvPr id="502" name="Google Shape;502;p24"/>
          <p:cNvSpPr/>
          <p:nvPr/>
        </p:nvSpPr>
        <p:spPr>
          <a:xfrm>
            <a:off x="1776372" y="2543194"/>
            <a:ext cx="628500" cy="58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4"/>
          <p:cNvSpPr/>
          <p:nvPr/>
        </p:nvSpPr>
        <p:spPr>
          <a:xfrm>
            <a:off x="4002710" y="2543194"/>
            <a:ext cx="628500" cy="58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4"/>
          <p:cNvSpPr/>
          <p:nvPr/>
        </p:nvSpPr>
        <p:spPr>
          <a:xfrm>
            <a:off x="6079204" y="2543194"/>
            <a:ext cx="628500" cy="58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5" name="Google Shape;505;p24"/>
          <p:cNvCxnSpPr>
            <a:stCxn id="502" idx="1"/>
            <a:endCxn id="498" idx="1"/>
          </p:cNvCxnSpPr>
          <p:nvPr/>
        </p:nvCxnSpPr>
        <p:spPr>
          <a:xfrm flipH="1">
            <a:off x="1775772" y="2835094"/>
            <a:ext cx="600" cy="510900"/>
          </a:xfrm>
          <a:prstGeom prst="bentConnector3">
            <a:avLst>
              <a:gd fmla="val 3977708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6" name="Google Shape;506;p24"/>
          <p:cNvCxnSpPr>
            <a:stCxn id="503" idx="1"/>
            <a:endCxn id="500" idx="1"/>
          </p:cNvCxnSpPr>
          <p:nvPr/>
        </p:nvCxnSpPr>
        <p:spPr>
          <a:xfrm flipH="1">
            <a:off x="4002110" y="2835094"/>
            <a:ext cx="600" cy="510900"/>
          </a:xfrm>
          <a:prstGeom prst="bentConnector3">
            <a:avLst>
              <a:gd fmla="val 3977708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24"/>
          <p:cNvCxnSpPr>
            <a:stCxn id="504" idx="1"/>
            <a:endCxn id="501" idx="1"/>
          </p:cNvCxnSpPr>
          <p:nvPr/>
        </p:nvCxnSpPr>
        <p:spPr>
          <a:xfrm flipH="1">
            <a:off x="6078604" y="2835094"/>
            <a:ext cx="600" cy="510900"/>
          </a:xfrm>
          <a:prstGeom prst="bentConnector3">
            <a:avLst>
              <a:gd fmla="val 3977708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8" name="Google Shape;508;p24"/>
          <p:cNvSpPr/>
          <p:nvPr/>
        </p:nvSpPr>
        <p:spPr>
          <a:xfrm>
            <a:off x="7241073" y="3050766"/>
            <a:ext cx="182066" cy="168616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4"/>
          <p:cNvSpPr/>
          <p:nvPr/>
        </p:nvSpPr>
        <p:spPr>
          <a:xfrm>
            <a:off x="1870515" y="2618647"/>
            <a:ext cx="440165" cy="409291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0" name="Google Shape;510;p24"/>
          <p:cNvGrpSpPr/>
          <p:nvPr/>
        </p:nvGrpSpPr>
        <p:grpSpPr>
          <a:xfrm>
            <a:off x="4104075" y="2629497"/>
            <a:ext cx="440203" cy="411047"/>
            <a:chOff x="3095745" y="3805393"/>
            <a:chExt cx="352840" cy="354717"/>
          </a:xfrm>
        </p:grpSpPr>
        <p:sp>
          <p:nvSpPr>
            <p:cNvPr id="511" name="Google Shape;511;p24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4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4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4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4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" name="Google Shape;517;p24"/>
          <p:cNvGrpSpPr/>
          <p:nvPr/>
        </p:nvGrpSpPr>
        <p:grpSpPr>
          <a:xfrm>
            <a:off x="6173218" y="2629433"/>
            <a:ext cx="445211" cy="411063"/>
            <a:chOff x="3541011" y="3367320"/>
            <a:chExt cx="348257" cy="346188"/>
          </a:xfrm>
        </p:grpSpPr>
        <p:sp>
          <p:nvSpPr>
            <p:cNvPr id="518" name="Google Shape;518;p24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42"/>
          <p:cNvSpPr txBox="1"/>
          <p:nvPr>
            <p:ph idx="4" type="ctrTitle"/>
          </p:nvPr>
        </p:nvSpPr>
        <p:spPr>
          <a:xfrm>
            <a:off x="3641700" y="1673250"/>
            <a:ext cx="18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Conclusion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843" name="Google Shape;84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1138" y="2521875"/>
            <a:ext cx="2261700" cy="16962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5400000" dist="12382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43"/>
          <p:cNvSpPr txBox="1"/>
          <p:nvPr>
            <p:ph type="title"/>
          </p:nvPr>
        </p:nvSpPr>
        <p:spPr>
          <a:xfrm>
            <a:off x="2554975" y="17652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849" name="Google Shape;849;p43"/>
          <p:cNvSpPr txBox="1"/>
          <p:nvPr>
            <p:ph idx="1" type="subTitle"/>
          </p:nvPr>
        </p:nvSpPr>
        <p:spPr>
          <a:xfrm>
            <a:off x="2361300" y="1297925"/>
            <a:ext cx="40170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Node.js (</a:t>
            </a:r>
            <a:r>
              <a:rPr lang="en" u="sng">
                <a:solidFill>
                  <a:schemeClr val="hlink"/>
                </a:solidFill>
                <a:hlinkClick r:id="rId3"/>
              </a:rPr>
              <a:t>link</a:t>
            </a:r>
            <a:r>
              <a:rPr lang="en"/>
              <a:t>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Sqlite3 Documentation 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SQLite (</a:t>
            </a:r>
            <a:r>
              <a:rPr lang="en" u="sng">
                <a:solidFill>
                  <a:schemeClr val="hlink"/>
                </a:solidFill>
                <a:hlinkClick r:id="rId5"/>
              </a:rPr>
              <a:t>link</a:t>
            </a:r>
            <a:r>
              <a:rPr lang="en"/>
              <a:t>)</a:t>
            </a:r>
            <a:endParaRPr/>
          </a:p>
        </p:txBody>
      </p:sp>
      <p:pic>
        <p:nvPicPr>
          <p:cNvPr id="850" name="Google Shape;850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8300" y="2774600"/>
            <a:ext cx="1343100" cy="11214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5400000" dist="952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5"/>
          <p:cNvSpPr txBox="1"/>
          <p:nvPr>
            <p:ph idx="1" type="body"/>
          </p:nvPr>
        </p:nvSpPr>
        <p:spPr>
          <a:xfrm>
            <a:off x="618825" y="12573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Throughout the semester, we have learned about the various critical roles that database management systems (DBMS) have in the modern tech landscape. They provide a framework for data organization and storage, ensure data integrity and security, include data accessibility and retrieval, implement concurrency control and transaction management, and offer enhanced scalability and performance.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527" name="Google Shape;527;p25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grpSp>
        <p:nvGrpSpPr>
          <p:cNvPr id="528" name="Google Shape;528;p25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29" name="Google Shape;529;p25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" name="Google Shape;548;p25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49" name="Google Shape;549;p25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5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5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5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54" name="Google Shape;5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2000" y="1535513"/>
            <a:ext cx="1991025" cy="1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6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Functionalities</a:t>
            </a:r>
            <a:endParaRPr/>
          </a:p>
        </p:txBody>
      </p:sp>
      <p:sp>
        <p:nvSpPr>
          <p:cNvPr id="560" name="Google Shape;560;p26"/>
          <p:cNvSpPr txBox="1"/>
          <p:nvPr>
            <p:ph type="ctrTitle"/>
          </p:nvPr>
        </p:nvSpPr>
        <p:spPr>
          <a:xfrm>
            <a:off x="931227" y="891225"/>
            <a:ext cx="2066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561" name="Google Shape;561;p26"/>
          <p:cNvSpPr txBox="1"/>
          <p:nvPr>
            <p:ph idx="2" type="ctrTitle"/>
          </p:nvPr>
        </p:nvSpPr>
        <p:spPr>
          <a:xfrm>
            <a:off x="6535200" y="891225"/>
            <a:ext cx="1652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Users</a:t>
            </a:r>
            <a:endParaRPr/>
          </a:p>
        </p:txBody>
      </p:sp>
      <p:sp>
        <p:nvSpPr>
          <p:cNvPr id="562" name="Google Shape;562;p26"/>
          <p:cNvSpPr txBox="1"/>
          <p:nvPr>
            <p:ph idx="3" type="subTitle"/>
          </p:nvPr>
        </p:nvSpPr>
        <p:spPr>
          <a:xfrm>
            <a:off x="5450175" y="1379310"/>
            <a:ext cx="2737500" cy="27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/>
              <a:t>Students: </a:t>
            </a:r>
            <a:r>
              <a:rPr lang="en" sz="1000"/>
              <a:t>Search for books, borrow books, has a borrow history that can be viewed, and can be loaned a book for a week.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/>
              <a:t>Professors: </a:t>
            </a:r>
            <a:r>
              <a:rPr lang="en" sz="1000"/>
              <a:t>Search for books, borrow books, has a borrow history that can be viewed, can be loaned a book for two weeks.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/>
              <a:t>Librarians: </a:t>
            </a:r>
            <a:r>
              <a:rPr lang="en" sz="1000"/>
              <a:t>Can update book information, can update book checkout status, and they can generate reports on available books. </a:t>
            </a:r>
            <a:endParaRPr sz="1000"/>
          </a:p>
        </p:txBody>
      </p:sp>
      <p:grpSp>
        <p:nvGrpSpPr>
          <p:cNvPr id="563" name="Google Shape;563;p26"/>
          <p:cNvGrpSpPr/>
          <p:nvPr/>
        </p:nvGrpSpPr>
        <p:grpSpPr>
          <a:xfrm>
            <a:off x="2466797" y="3142554"/>
            <a:ext cx="4594825" cy="1842617"/>
            <a:chOff x="3834069" y="2439811"/>
            <a:chExt cx="2413629" cy="967914"/>
          </a:xfrm>
        </p:grpSpPr>
        <p:grpSp>
          <p:nvGrpSpPr>
            <p:cNvPr id="564" name="Google Shape;564;p26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65" name="Google Shape;565;p26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26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26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26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26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26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1" name="Google Shape;571;p26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72" name="Google Shape;572;p26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26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26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6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26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26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8" name="Google Shape;578;p26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79" name="Google Shape;579;p26"/>
          <p:cNvCxnSpPr>
            <a:stCxn id="560" idx="1"/>
          </p:cNvCxnSpPr>
          <p:nvPr/>
        </p:nvCxnSpPr>
        <p:spPr>
          <a:xfrm>
            <a:off x="931227" y="1180125"/>
            <a:ext cx="1426500" cy="3627300"/>
          </a:xfrm>
          <a:prstGeom prst="bentConnector4">
            <a:avLst>
              <a:gd fmla="val -16693" name="adj1"/>
              <a:gd fmla="val 100547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0" name="Google Shape;580;p26"/>
          <p:cNvCxnSpPr>
            <a:stCxn id="561" idx="3"/>
          </p:cNvCxnSpPr>
          <p:nvPr/>
        </p:nvCxnSpPr>
        <p:spPr>
          <a:xfrm flipH="1">
            <a:off x="6788400" y="1180125"/>
            <a:ext cx="1399200" cy="3380700"/>
          </a:xfrm>
          <a:prstGeom prst="bentConnector4">
            <a:avLst>
              <a:gd fmla="val -17019" name="adj1"/>
              <a:gd fmla="val 100194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1" name="Google Shape;581;p26"/>
          <p:cNvSpPr/>
          <p:nvPr/>
        </p:nvSpPr>
        <p:spPr>
          <a:xfrm>
            <a:off x="357309" y="365701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6"/>
          <p:cNvSpPr/>
          <p:nvPr/>
        </p:nvSpPr>
        <p:spPr>
          <a:xfrm>
            <a:off x="85868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6"/>
          <p:cNvSpPr txBox="1"/>
          <p:nvPr>
            <p:ph idx="1" type="subTitle"/>
          </p:nvPr>
        </p:nvSpPr>
        <p:spPr>
          <a:xfrm>
            <a:off x="811325" y="1469025"/>
            <a:ext cx="2935200" cy="29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Char char="●"/>
            </a:pPr>
            <a:r>
              <a:rPr lang="en" sz="1000"/>
              <a:t>The ability to search for books in the database after authentication. </a:t>
            </a:r>
            <a:endParaRPr sz="1000"/>
          </a:p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Char char="●"/>
            </a:pPr>
            <a:r>
              <a:rPr lang="en" sz="1000"/>
              <a:t>Borrowers can generate borrow history reports that reveal all the books they are currently borrowing along with loans they’ve had in the past.</a:t>
            </a:r>
            <a:endParaRPr sz="1000"/>
          </a:p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Char char="●"/>
            </a:pPr>
            <a:r>
              <a:rPr lang="en" sz="1000"/>
              <a:t>The ability to edit book information (such as author(s), title, date of publication, etc.). </a:t>
            </a:r>
            <a:endParaRPr sz="1000"/>
          </a:p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Char char="●"/>
            </a:pPr>
            <a:r>
              <a:rPr lang="en" sz="1000"/>
              <a:t>The ability to generate reports on available and unavailable books. </a:t>
            </a:r>
            <a:endParaRPr sz="1000"/>
          </a:p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Char char="●"/>
            </a:pPr>
            <a:r>
              <a:rPr lang="en" sz="1000"/>
              <a:t>The ability to mark books as available or unavailable.</a:t>
            </a:r>
            <a:endParaRPr sz="1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27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Details</a:t>
            </a:r>
            <a:endParaRPr sz="3000"/>
          </a:p>
        </p:txBody>
      </p:sp>
      <p:sp>
        <p:nvSpPr>
          <p:cNvPr id="589" name="Google Shape;589;p2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Database Design</a:t>
            </a:r>
            <a:endParaRPr u="sng"/>
          </a:p>
        </p:txBody>
      </p:sp>
      <p:sp>
        <p:nvSpPr>
          <p:cNvPr id="590" name="Google Shape;590;p2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Underlying DBMS is SQLite (familiar). </a:t>
            </a:r>
            <a:endParaRPr/>
          </a:p>
        </p:txBody>
      </p:sp>
      <p:sp>
        <p:nvSpPr>
          <p:cNvPr id="591" name="Google Shape;591;p27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2" name="Google Shape;592;p27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593" name="Google Shape;593;p27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8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Details</a:t>
            </a:r>
            <a:endParaRPr sz="3000"/>
          </a:p>
        </p:txBody>
      </p:sp>
      <p:sp>
        <p:nvSpPr>
          <p:cNvPr id="615" name="Google Shape;615;p28"/>
          <p:cNvSpPr txBox="1"/>
          <p:nvPr>
            <p:ph idx="2" type="ctrTitle"/>
          </p:nvPr>
        </p:nvSpPr>
        <p:spPr>
          <a:xfrm>
            <a:off x="5521150" y="1373200"/>
            <a:ext cx="30258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Entity-Relationship Model</a:t>
            </a:r>
            <a:endParaRPr u="sng"/>
          </a:p>
        </p:txBody>
      </p:sp>
      <p:sp>
        <p:nvSpPr>
          <p:cNvPr id="616" name="Google Shape;616;p28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Design</a:t>
            </a:r>
            <a:endParaRPr/>
          </a:p>
        </p:txBody>
      </p:sp>
      <p:sp>
        <p:nvSpPr>
          <p:cNvPr id="617" name="Google Shape;617;p28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Underlying DBMS is SQLite (familiar). </a:t>
            </a:r>
            <a:endParaRPr/>
          </a:p>
        </p:txBody>
      </p:sp>
      <p:sp>
        <p:nvSpPr>
          <p:cNvPr id="618" name="Google Shape;618;p28"/>
          <p:cNvSpPr txBox="1"/>
          <p:nvPr>
            <p:ph idx="3" type="subTitle"/>
          </p:nvPr>
        </p:nvSpPr>
        <p:spPr>
          <a:xfrm>
            <a:off x="604430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Guide the structure of our database.</a:t>
            </a:r>
            <a:endParaRPr/>
          </a:p>
        </p:txBody>
      </p:sp>
      <p:sp>
        <p:nvSpPr>
          <p:cNvPr id="619" name="Google Shape;619;p28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8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1" name="Google Shape;621;p28"/>
          <p:cNvCxnSpPr>
            <a:stCxn id="619" idx="3"/>
            <a:endCxn id="620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22" name="Google Shape;622;p28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23" name="Google Shape;623;p28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" name="Google Shape;628;p28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29" name="Google Shape;629;p28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8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8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8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8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8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8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8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8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338" y="152400"/>
            <a:ext cx="702732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Details</a:t>
            </a:r>
            <a:endParaRPr sz="3000"/>
          </a:p>
        </p:txBody>
      </p:sp>
      <p:sp>
        <p:nvSpPr>
          <p:cNvPr id="656" name="Google Shape;656;p30"/>
          <p:cNvSpPr txBox="1"/>
          <p:nvPr>
            <p:ph idx="2" type="ctrTitle"/>
          </p:nvPr>
        </p:nvSpPr>
        <p:spPr>
          <a:xfrm>
            <a:off x="5521150" y="1373200"/>
            <a:ext cx="30258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Entity-Relationship Model</a:t>
            </a:r>
            <a:endParaRPr/>
          </a:p>
        </p:txBody>
      </p:sp>
      <p:sp>
        <p:nvSpPr>
          <p:cNvPr id="657" name="Google Shape;657;p30"/>
          <p:cNvSpPr txBox="1"/>
          <p:nvPr>
            <p:ph idx="4" type="ctrTitle"/>
          </p:nvPr>
        </p:nvSpPr>
        <p:spPr>
          <a:xfrm>
            <a:off x="1116851" y="2778800"/>
            <a:ext cx="20847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Database Schema</a:t>
            </a:r>
            <a:endParaRPr u="sng"/>
          </a:p>
        </p:txBody>
      </p:sp>
      <p:sp>
        <p:nvSpPr>
          <p:cNvPr id="658" name="Google Shape;658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Design</a:t>
            </a:r>
            <a:endParaRPr/>
          </a:p>
        </p:txBody>
      </p:sp>
      <p:sp>
        <p:nvSpPr>
          <p:cNvPr id="659" name="Google Shape;659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Underlying DBMS is SQLite (familiar). </a:t>
            </a:r>
            <a:endParaRPr/>
          </a:p>
        </p:txBody>
      </p:sp>
      <p:sp>
        <p:nvSpPr>
          <p:cNvPr id="660" name="Google Shape;660;p30"/>
          <p:cNvSpPr txBox="1"/>
          <p:nvPr>
            <p:ph idx="3" type="subTitle"/>
          </p:nvPr>
        </p:nvSpPr>
        <p:spPr>
          <a:xfrm>
            <a:off x="604430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Guide the structure of our database.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meat and bones of our database.</a:t>
            </a:r>
            <a:endParaRPr/>
          </a:p>
        </p:txBody>
      </p:sp>
      <p:sp>
        <p:nvSpPr>
          <p:cNvPr id="662" name="Google Shape;662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5" name="Google Shape;665;p30"/>
          <p:cNvCxnSpPr>
            <a:stCxn id="662" idx="3"/>
            <a:endCxn id="664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6" name="Google Shape;666;p30"/>
          <p:cNvCxnSpPr>
            <a:stCxn id="664" idx="2"/>
            <a:endCxn id="663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67" name="Google Shape;667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68" name="Google Shape;668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76" name="Google Shape;676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" name="Google Shape;681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82" name="Google Shape;682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1"/>
          <p:cNvSpPr txBox="1"/>
          <p:nvPr>
            <p:ph type="ctrTitle"/>
          </p:nvPr>
        </p:nvSpPr>
        <p:spPr>
          <a:xfrm>
            <a:off x="145775" y="138500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Schema (1) - Books</a:t>
            </a:r>
            <a:endParaRPr/>
          </a:p>
        </p:txBody>
      </p:sp>
      <p:graphicFrame>
        <p:nvGraphicFramePr>
          <p:cNvPr id="704" name="Google Shape;704;p31"/>
          <p:cNvGraphicFramePr/>
          <p:nvPr/>
        </p:nvGraphicFramePr>
        <p:xfrm>
          <a:off x="723900" y="819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{7C6D2BEC-527A-42B7-9DDB-3D306BD582B1}</a:tableStyleId>
              </a:tblPr>
              <a:tblGrid>
                <a:gridCol w="1632275"/>
                <a:gridCol w="2424500"/>
                <a:gridCol w="3182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Attribute Name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Data Type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Brief Description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Book_ID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Primary key, char(9), not null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Unique identification number for books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Title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char(255)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book’s title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Author(s)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char(255)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book’s authors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Pub_year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Integer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book’s publication year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ISBN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varchar(13), UNIQUE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book’s International Standard Book Number (ISBN)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Category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char(255)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book’s literary category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Availability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BOOLEAN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book’s availability status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Exp_Return_Date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DATE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The expected return date of a book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